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eem Kufi"/>
      <p:regular r:id="rId50"/>
      <p:bold r:id="rId51"/>
    </p:embeddedFont>
    <p:embeddedFont>
      <p:font typeface="Source Sans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eemKufi-bold.fntdata"/><Relationship Id="rId50" Type="http://schemas.openxmlformats.org/officeDocument/2006/relationships/font" Target="fonts/ReemKufi-regular.fntdata"/><Relationship Id="rId53" Type="http://schemas.openxmlformats.org/officeDocument/2006/relationships/font" Target="fonts/SourceSansPro-bold.fntdata"/><Relationship Id="rId52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55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55186e73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55186e7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2ac9826f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2ac9826f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2ac9826f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2ac9826f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0de22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0de22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a4f4ec0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a4f4ec0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673351d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673351d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a4f4ec0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a4f4ec0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2ac9826f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2ac9826f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6a72a3b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6a72a3b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2ac9826f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2ac9826f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2ac9826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2ac9826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83785288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83785288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2ac9826f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2ac9826f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2ac9826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2ac9826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2ac9826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2ac9826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2ac9826f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2ac9826f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2ac9826f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2ac9826f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2ac9826f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2ac9826f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2ac9826f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2ac9826f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2ac9826f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2ac9826f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40de22ff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40de22f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40de22ff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40de22f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40de22f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40de22f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2ac9826f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2ac9826f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2ac9826f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2ac9826f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2ac9826f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22ac9826f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2ac9826f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2ac9826f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a4f4ec06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a4f4ec06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8bd89ab1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8bd89ab1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2ac9826f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2ac9826f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26b5b61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26b5b61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745b9e4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745b9e4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745b9e4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745b9e4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0de22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40de22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ff61f9cc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ff61f9cc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6b83b5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6b83b5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6b83b5d6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26b83b5d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6b83b5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6b83b5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26b83b5d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26b83b5d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6b83b5d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6b83b5d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2ac9826f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2ac9826f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ac9826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2ac9826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2ac9826f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2ac9826f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40de22f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40de22f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40de22f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40de22f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b="1" sz="5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hasCustomPrompt="1" type="title"/>
          </p:nvPr>
        </p:nvSpPr>
        <p:spPr>
          <a:xfrm>
            <a:off x="2421188" y="1858119"/>
            <a:ext cx="44124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1"/>
          <p:cNvSpPr txBox="1"/>
          <p:nvPr>
            <p:ph idx="2" type="title"/>
          </p:nvPr>
        </p:nvSpPr>
        <p:spPr>
          <a:xfrm>
            <a:off x="2393738" y="2768481"/>
            <a:ext cx="4467300" cy="5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3" name="Google Shape;183;p11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2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idx="1" type="subTitle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grpSp>
        <p:nvGrpSpPr>
          <p:cNvPr id="207" name="Google Shape;207;p13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208" name="Google Shape;208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3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215" name="Google Shape;215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idx="1" type="subTitle"/>
          </p:nvPr>
        </p:nvSpPr>
        <p:spPr>
          <a:xfrm>
            <a:off x="1072413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14"/>
          <p:cNvSpPr txBox="1"/>
          <p:nvPr>
            <p:ph idx="2" type="subTitle"/>
          </p:nvPr>
        </p:nvSpPr>
        <p:spPr>
          <a:xfrm>
            <a:off x="1072413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14"/>
          <p:cNvSpPr txBox="1"/>
          <p:nvPr>
            <p:ph idx="3" type="subTitle"/>
          </p:nvPr>
        </p:nvSpPr>
        <p:spPr>
          <a:xfrm>
            <a:off x="1072413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" name="Google Shape;226;p14"/>
          <p:cNvSpPr txBox="1"/>
          <p:nvPr>
            <p:ph idx="4" type="subTitle"/>
          </p:nvPr>
        </p:nvSpPr>
        <p:spPr>
          <a:xfrm>
            <a:off x="1072413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27" name="Google Shape;227;p14"/>
          <p:cNvSpPr txBox="1"/>
          <p:nvPr>
            <p:ph idx="5" type="subTitle"/>
          </p:nvPr>
        </p:nvSpPr>
        <p:spPr>
          <a:xfrm>
            <a:off x="3831785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14"/>
          <p:cNvSpPr txBox="1"/>
          <p:nvPr>
            <p:ph idx="6" type="subTitle"/>
          </p:nvPr>
        </p:nvSpPr>
        <p:spPr>
          <a:xfrm>
            <a:off x="3831785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7" type="subTitle"/>
          </p:nvPr>
        </p:nvSpPr>
        <p:spPr>
          <a:xfrm>
            <a:off x="3831785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14"/>
          <p:cNvSpPr txBox="1"/>
          <p:nvPr>
            <p:ph idx="8" type="subTitle"/>
          </p:nvPr>
        </p:nvSpPr>
        <p:spPr>
          <a:xfrm>
            <a:off x="3831785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1" name="Google Shape;231;p14"/>
          <p:cNvSpPr txBox="1"/>
          <p:nvPr>
            <p:ph idx="9" type="subTitle"/>
          </p:nvPr>
        </p:nvSpPr>
        <p:spPr>
          <a:xfrm>
            <a:off x="6591160" y="1900189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" name="Google Shape;232;p14"/>
          <p:cNvSpPr txBox="1"/>
          <p:nvPr>
            <p:ph idx="13" type="subTitle"/>
          </p:nvPr>
        </p:nvSpPr>
        <p:spPr>
          <a:xfrm>
            <a:off x="6591160" y="1582914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14" type="subTitle"/>
          </p:nvPr>
        </p:nvSpPr>
        <p:spPr>
          <a:xfrm>
            <a:off x="6591160" y="3414664"/>
            <a:ext cx="158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14"/>
          <p:cNvSpPr txBox="1"/>
          <p:nvPr>
            <p:ph idx="15" type="subTitle"/>
          </p:nvPr>
        </p:nvSpPr>
        <p:spPr>
          <a:xfrm>
            <a:off x="6591160" y="3097389"/>
            <a:ext cx="15852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235" name="Google Shape;235;p14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36" name="Google Shape;236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14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43" name="Google Shape;243;p1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p15"/>
          <p:cNvSpPr txBox="1"/>
          <p:nvPr>
            <p:ph hasCustomPrompt="1" idx="2" type="title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/>
          <p:nvPr>
            <p:ph idx="1" type="subTitle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3" name="Google Shape;253;p15"/>
          <p:cNvSpPr txBox="1"/>
          <p:nvPr>
            <p:ph idx="3" type="subTitle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4" name="Google Shape;254;p15"/>
          <p:cNvSpPr txBox="1"/>
          <p:nvPr>
            <p:ph hasCustomPrompt="1" idx="4" type="title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/>
          <p:nvPr>
            <p:ph idx="5" type="subTitle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6" name="Google Shape;256;p15"/>
          <p:cNvSpPr txBox="1"/>
          <p:nvPr>
            <p:ph idx="6" type="subTitle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7" name="Google Shape;257;p15"/>
          <p:cNvSpPr txBox="1"/>
          <p:nvPr>
            <p:ph hasCustomPrompt="1" idx="7" type="title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/>
          <p:nvPr>
            <p:ph idx="8" type="subTitle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9" name="Google Shape;259;p15"/>
          <p:cNvSpPr txBox="1"/>
          <p:nvPr>
            <p:ph idx="9" type="subTitle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0" name="Google Shape;260;p15"/>
          <p:cNvSpPr txBox="1"/>
          <p:nvPr>
            <p:ph hasCustomPrompt="1" idx="13" type="title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/>
          <p:nvPr>
            <p:ph idx="14" type="subTitle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62" name="Google Shape;262;p15"/>
          <p:cNvSpPr txBox="1"/>
          <p:nvPr>
            <p:ph idx="15" type="subTitle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263" name="Google Shape;263;p15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16"/>
          <p:cNvSpPr txBox="1"/>
          <p:nvPr>
            <p:ph idx="1" type="subTitle"/>
          </p:nvPr>
        </p:nvSpPr>
        <p:spPr>
          <a:xfrm>
            <a:off x="2139567" y="20392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2" type="subTitle"/>
          </p:nvPr>
        </p:nvSpPr>
        <p:spPr>
          <a:xfrm>
            <a:off x="5997192" y="20392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3" type="subTitle"/>
          </p:nvPr>
        </p:nvSpPr>
        <p:spPr>
          <a:xfrm>
            <a:off x="4068367" y="35156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pSp>
        <p:nvGrpSpPr>
          <p:cNvPr id="282" name="Google Shape;282;p16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83" name="Google Shape;283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16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90" name="Google Shape;290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5_1_1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7"/>
          <p:cNvSpPr txBox="1"/>
          <p:nvPr>
            <p:ph hasCustomPrompt="1" idx="2" type="title"/>
          </p:nvPr>
        </p:nvSpPr>
        <p:spPr>
          <a:xfrm>
            <a:off x="720000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9" name="Google Shape;299;p17"/>
          <p:cNvSpPr txBox="1"/>
          <p:nvPr>
            <p:ph idx="1" type="subTitle"/>
          </p:nvPr>
        </p:nvSpPr>
        <p:spPr>
          <a:xfrm>
            <a:off x="721345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hasCustomPrompt="1" idx="3" type="title"/>
          </p:nvPr>
        </p:nvSpPr>
        <p:spPr>
          <a:xfrm>
            <a:off x="3578625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17"/>
          <p:cNvSpPr txBox="1"/>
          <p:nvPr>
            <p:ph idx="4" type="subTitle"/>
          </p:nvPr>
        </p:nvSpPr>
        <p:spPr>
          <a:xfrm>
            <a:off x="3579970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7"/>
          <p:cNvSpPr txBox="1"/>
          <p:nvPr>
            <p:ph hasCustomPrompt="1" idx="5" type="title"/>
          </p:nvPr>
        </p:nvSpPr>
        <p:spPr>
          <a:xfrm>
            <a:off x="6437250" y="20909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3" name="Google Shape;303;p17"/>
          <p:cNvSpPr txBox="1"/>
          <p:nvPr>
            <p:ph idx="6" type="subTitle"/>
          </p:nvPr>
        </p:nvSpPr>
        <p:spPr>
          <a:xfrm>
            <a:off x="6438595" y="28624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7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" type="subTitle"/>
          </p:nvPr>
        </p:nvSpPr>
        <p:spPr>
          <a:xfrm>
            <a:off x="1965739" y="1810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7" name="Google Shape;327;p18"/>
          <p:cNvSpPr txBox="1"/>
          <p:nvPr>
            <p:ph idx="2" type="subTitle"/>
          </p:nvPr>
        </p:nvSpPr>
        <p:spPr>
          <a:xfrm>
            <a:off x="5594764" y="18106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28" name="Google Shape;328;p18"/>
          <p:cNvSpPr txBox="1"/>
          <p:nvPr>
            <p:ph idx="3" type="subTitle"/>
          </p:nvPr>
        </p:nvSpPr>
        <p:spPr>
          <a:xfrm>
            <a:off x="1965739" y="1493375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9" name="Google Shape;329;p18"/>
          <p:cNvSpPr txBox="1"/>
          <p:nvPr>
            <p:ph idx="4" type="subTitle"/>
          </p:nvPr>
        </p:nvSpPr>
        <p:spPr>
          <a:xfrm>
            <a:off x="5594764" y="1493375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idx="5" type="subTitle"/>
          </p:nvPr>
        </p:nvSpPr>
        <p:spPr>
          <a:xfrm>
            <a:off x="1965739" y="34013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1" name="Google Shape;331;p18"/>
          <p:cNvSpPr txBox="1"/>
          <p:nvPr>
            <p:ph idx="6" type="subTitle"/>
          </p:nvPr>
        </p:nvSpPr>
        <p:spPr>
          <a:xfrm>
            <a:off x="5594764" y="34013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32" name="Google Shape;332;p18"/>
          <p:cNvSpPr txBox="1"/>
          <p:nvPr>
            <p:ph idx="7" type="subTitle"/>
          </p:nvPr>
        </p:nvSpPr>
        <p:spPr>
          <a:xfrm>
            <a:off x="1965739" y="3084050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3" name="Google Shape;333;p18"/>
          <p:cNvSpPr txBox="1"/>
          <p:nvPr>
            <p:ph idx="8" type="subTitle"/>
          </p:nvPr>
        </p:nvSpPr>
        <p:spPr>
          <a:xfrm>
            <a:off x="5594764" y="3084050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334" name="Google Shape;334;p18"/>
          <p:cNvGrpSpPr/>
          <p:nvPr/>
        </p:nvGrpSpPr>
        <p:grpSpPr>
          <a:xfrm flipH="1" rot="5400000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335" name="Google Shape;335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8"/>
          <p:cNvGrpSpPr/>
          <p:nvPr/>
        </p:nvGrpSpPr>
        <p:grpSpPr>
          <a:xfrm flipH="1" rot="5400000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342" name="Google Shape;342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2646000" y="545975"/>
            <a:ext cx="38520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9"/>
          <p:cNvSpPr txBox="1"/>
          <p:nvPr/>
        </p:nvSpPr>
        <p:spPr>
          <a:xfrm>
            <a:off x="2295600" y="355515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19"/>
          <p:cNvSpPr txBox="1"/>
          <p:nvPr>
            <p:ph idx="1" type="subTitle"/>
          </p:nvPr>
        </p:nvSpPr>
        <p:spPr>
          <a:xfrm>
            <a:off x="3101850" y="2258238"/>
            <a:ext cx="2940300" cy="11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9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9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3_2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"/>
          <p:cNvSpPr txBox="1"/>
          <p:nvPr>
            <p:ph type="title"/>
          </p:nvPr>
        </p:nvSpPr>
        <p:spPr>
          <a:xfrm>
            <a:off x="4867275" y="2695575"/>
            <a:ext cx="35565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hasCustomPrompt="1"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2" type="title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" name="Google Shape;35;p3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36" name="Google Shape;36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type="ctrTitle"/>
          </p:nvPr>
        </p:nvSpPr>
        <p:spPr>
          <a:xfrm>
            <a:off x="3309900" y="542925"/>
            <a:ext cx="25242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6" name="Google Shape;376;p21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1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1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1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1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flipH="1" rot="10800000">
            <a:off x="-258882" y="46286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2"/>
          <p:cNvSpPr/>
          <p:nvPr/>
        </p:nvSpPr>
        <p:spPr>
          <a:xfrm flipH="1" rot="10800000">
            <a:off x="-179556" y="4708000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 flipH="1" rot="10800000">
            <a:off x="-258881" y="41118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 flipH="1" rot="10800000">
            <a:off x="-179555" y="419120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 flipH="1" rot="10800000">
            <a:off x="-258881" y="359507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 flipH="1" rot="10800000">
            <a:off x="-179555" y="367440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/>
          <p:nvPr/>
        </p:nvSpPr>
        <p:spPr>
          <a:xfrm flipH="1" rot="5400000">
            <a:off x="515620" y="-2589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 flipH="1" rot="5400000">
            <a:off x="594955" y="-17960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 flipH="1" rot="5400000">
            <a:off x="-118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 flipH="1" rot="5400000">
            <a:off x="78155" y="-17960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"/>
          <p:cNvSpPr/>
          <p:nvPr/>
        </p:nvSpPr>
        <p:spPr>
          <a:xfrm flipH="1" rot="5400000">
            <a:off x="81896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2"/>
          <p:cNvSpPr/>
          <p:nvPr/>
        </p:nvSpPr>
        <p:spPr>
          <a:xfrm flipH="1" rot="-5400000">
            <a:off x="7595405" y="48876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"/>
          <p:cNvSpPr/>
          <p:nvPr/>
        </p:nvSpPr>
        <p:spPr>
          <a:xfrm flipH="1" rot="-5400000">
            <a:off x="7674739" y="496695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 flipH="1" rot="-5400000">
            <a:off x="8112205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 flipH="1" rot="-5400000">
            <a:off x="8191539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 flipH="1" rot="-5400000">
            <a:off x="8629004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 flipH="1" rot="-5400000">
            <a:off x="8708339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 flipH="1" rot="-5400000">
            <a:off x="-258891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 flipH="1" rot="-5400000">
            <a:off x="-179556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 flipH="1" rot="-5400000">
            <a:off x="257909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"/>
          <p:cNvSpPr/>
          <p:nvPr/>
        </p:nvSpPr>
        <p:spPr>
          <a:xfrm flipH="1" rot="-5400000">
            <a:off x="337243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"/>
          <p:cNvSpPr/>
          <p:nvPr/>
        </p:nvSpPr>
        <p:spPr>
          <a:xfrm flipH="1" rot="-5400000">
            <a:off x="7595405" y="488764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3"/>
          <p:cNvSpPr/>
          <p:nvPr/>
        </p:nvSpPr>
        <p:spPr>
          <a:xfrm flipH="1" rot="-5400000">
            <a:off x="7674739" y="496695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flipH="1" rot="-5400000">
            <a:off x="774705" y="-25894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flipH="1" rot="-5400000">
            <a:off x="854039" y="-179631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idx="1" type="body"/>
          </p:nvPr>
        </p:nvSpPr>
        <p:spPr>
          <a:xfrm>
            <a:off x="723900" y="1028700"/>
            <a:ext cx="77001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3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4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" name="Google Shape;52;p4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53" name="Google Shape;53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60" name="Google Shape;60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1919906" y="2579226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2" type="subTitle"/>
          </p:nvPr>
        </p:nvSpPr>
        <p:spPr>
          <a:xfrm>
            <a:off x="5691806" y="2579226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5691806" y="2261951"/>
            <a:ext cx="2285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" name="Google Shape;71;p5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" name="Google Shape;93;p6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94" name="Google Shape;94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7"/>
          <p:cNvSpPr txBox="1"/>
          <p:nvPr>
            <p:ph idx="1" type="subTitle"/>
          </p:nvPr>
        </p:nvSpPr>
        <p:spPr>
          <a:xfrm>
            <a:off x="2499150" y="1058275"/>
            <a:ext cx="41457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0" name="Google Shape;110;p7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111" name="Google Shape;111;p7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720000" y="1908000"/>
            <a:ext cx="2478000" cy="13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9"/>
          <p:cNvSpPr txBox="1"/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143" name="Google Shape;143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150" name="Google Shape;150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idx="1" type="subTitle"/>
          </p:nvPr>
        </p:nvSpPr>
        <p:spPr>
          <a:xfrm>
            <a:off x="1771650" y="1550400"/>
            <a:ext cx="5600700" cy="14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8" name="Google Shape;158;p10"/>
          <p:cNvSpPr txBox="1"/>
          <p:nvPr>
            <p:ph type="title"/>
          </p:nvPr>
        </p:nvSpPr>
        <p:spPr>
          <a:xfrm>
            <a:off x="3003125" y="3265796"/>
            <a:ext cx="31428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3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9" name="Google Shape;159;p10"/>
          <p:cNvSpPr/>
          <p:nvPr/>
        </p:nvSpPr>
        <p:spPr>
          <a:xfrm rot="5400000">
            <a:off x="4561638" y="2435471"/>
            <a:ext cx="26525" cy="1264205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-258882" y="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-179556" y="793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-258881" y="5168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"/>
          <p:cNvSpPr/>
          <p:nvPr/>
        </p:nvSpPr>
        <p:spPr>
          <a:xfrm>
            <a:off x="-179555" y="5961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-258881" y="1033600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179555" y="1112925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 flipH="1" rot="5400000">
            <a:off x="8627160" y="4887619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/>
          <p:nvPr/>
        </p:nvSpPr>
        <p:spPr>
          <a:xfrm flipH="1" rot="5400000">
            <a:off x="8706494" y="496695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"/>
          <p:cNvSpPr/>
          <p:nvPr/>
        </p:nvSpPr>
        <p:spPr>
          <a:xfrm flipH="1" rot="5400000">
            <a:off x="81103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"/>
          <p:cNvSpPr/>
          <p:nvPr/>
        </p:nvSpPr>
        <p:spPr>
          <a:xfrm flipH="1" rot="5400000">
            <a:off x="8189694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/>
          <p:nvPr/>
        </p:nvSpPr>
        <p:spPr>
          <a:xfrm flipH="1" rot="5400000">
            <a:off x="759356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/>
          <p:nvPr/>
        </p:nvSpPr>
        <p:spPr>
          <a:xfrm flipH="1" rot="5400000">
            <a:off x="7672895" y="496695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"/>
          <p:cNvSpPr/>
          <p:nvPr/>
        </p:nvSpPr>
        <p:spPr>
          <a:xfrm rot="5400000">
            <a:off x="515620" y="4887615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 rot="5400000">
            <a:off x="594955" y="4966932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 rot="5400000">
            <a:off x="-1180" y="4887617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 rot="5400000">
            <a:off x="78155" y="4966933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 rot="5400000">
            <a:off x="8627160" y="-258944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 rot="5400000">
            <a:off x="8706494" y="-179627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"/>
          <p:cNvSpPr/>
          <p:nvPr/>
        </p:nvSpPr>
        <p:spPr>
          <a:xfrm rot="5400000">
            <a:off x="8110360" y="-258942"/>
            <a:ext cx="516831" cy="516812"/>
          </a:xfrm>
          <a:custGeom>
            <a:rect b="b" l="l" r="r" t="t"/>
            <a:pathLst>
              <a:path extrusionOk="0" h="28080" w="28081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 rot="5400000">
            <a:off x="8189695" y="-179626"/>
            <a:ext cx="358161" cy="358161"/>
          </a:xfrm>
          <a:custGeom>
            <a:rect b="b" l="l" r="r" t="t"/>
            <a:pathLst>
              <a:path extrusionOk="0" h="19460" w="1946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35.png"/><Relationship Id="rId8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7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3.png"/><Relationship Id="rId8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Relationship Id="rId5" Type="http://schemas.openxmlformats.org/officeDocument/2006/relationships/image" Target="../media/image2.png"/><Relationship Id="rId6" Type="http://schemas.openxmlformats.org/officeDocument/2006/relationships/image" Target="../media/image53.png"/><Relationship Id="rId7" Type="http://schemas.openxmlformats.org/officeDocument/2006/relationships/image" Target="../media/image46.png"/><Relationship Id="rId8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/>
          <p:nvPr>
            <p:ph type="ctrTitle"/>
          </p:nvPr>
        </p:nvSpPr>
        <p:spPr>
          <a:xfrm>
            <a:off x="479850" y="2014475"/>
            <a:ext cx="81843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FINAL</a:t>
            </a:r>
            <a:endParaRPr/>
          </a:p>
        </p:txBody>
      </p:sp>
      <p:sp>
        <p:nvSpPr>
          <p:cNvPr id="449" name="Google Shape;449;p24"/>
          <p:cNvSpPr txBox="1"/>
          <p:nvPr>
            <p:ph idx="1" type="subTitle"/>
          </p:nvPr>
        </p:nvSpPr>
        <p:spPr>
          <a:xfrm>
            <a:off x="3981150" y="2714506"/>
            <a:ext cx="1181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2</a:t>
            </a:r>
            <a:endParaRPr/>
          </a:p>
        </p:txBody>
      </p:sp>
      <p:grpSp>
        <p:nvGrpSpPr>
          <p:cNvPr id="450" name="Google Shape;450;p24"/>
          <p:cNvGrpSpPr/>
          <p:nvPr/>
        </p:nvGrpSpPr>
        <p:grpSpPr>
          <a:xfrm>
            <a:off x="5654895" y="2074479"/>
            <a:ext cx="539717" cy="539698"/>
            <a:chOff x="8420100" y="0"/>
            <a:chExt cx="702025" cy="702000"/>
          </a:xfrm>
        </p:grpSpPr>
        <p:sp>
          <p:nvSpPr>
            <p:cNvPr id="451" name="Google Shape;451;p24"/>
            <p:cNvSpPr/>
            <p:nvPr/>
          </p:nvSpPr>
          <p:spPr>
            <a:xfrm>
              <a:off x="8420100" y="0"/>
              <a:ext cx="702025" cy="702000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527850" y="107750"/>
              <a:ext cx="486500" cy="486500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4"/>
          <p:cNvSpPr txBox="1"/>
          <p:nvPr>
            <p:ph idx="4294967295" type="title"/>
          </p:nvPr>
        </p:nvSpPr>
        <p:spPr>
          <a:xfrm>
            <a:off x="1800900" y="3050025"/>
            <a:ext cx="55422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bolsas DevTec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idx="2" type="subTitle"/>
          </p:nvPr>
        </p:nvSpPr>
        <p:spPr>
          <a:xfrm>
            <a:off x="375975" y="687400"/>
            <a:ext cx="2443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Como é…</a:t>
            </a:r>
            <a:endParaRPr sz="3600"/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3">
            <a:alphaModFix/>
          </a:blip>
          <a:srcRect b="16156" l="0" r="0" t="0"/>
          <a:stretch/>
        </p:blipFill>
        <p:spPr>
          <a:xfrm>
            <a:off x="2051375" y="1444900"/>
            <a:ext cx="6477500" cy="36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3"/>
          <p:cNvSpPr txBox="1"/>
          <p:nvPr>
            <p:ph idx="2" type="subTitle"/>
          </p:nvPr>
        </p:nvSpPr>
        <p:spPr>
          <a:xfrm>
            <a:off x="6833500" y="1114550"/>
            <a:ext cx="1924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Criação de cota/bolsa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/>
          <p:nvPr>
            <p:ph idx="2" type="subTitle"/>
          </p:nvPr>
        </p:nvSpPr>
        <p:spPr>
          <a:xfrm>
            <a:off x="375975" y="687400"/>
            <a:ext cx="2443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Como é…</a:t>
            </a:r>
            <a:endParaRPr sz="3600"/>
          </a:p>
        </p:txBody>
      </p:sp>
      <p:sp>
        <p:nvSpPr>
          <p:cNvPr id="534" name="Google Shape;534;p34"/>
          <p:cNvSpPr txBox="1"/>
          <p:nvPr>
            <p:ph idx="2" type="subTitle"/>
          </p:nvPr>
        </p:nvSpPr>
        <p:spPr>
          <a:xfrm>
            <a:off x="6726750" y="1301325"/>
            <a:ext cx="1924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Análise de frequências</a:t>
            </a:r>
            <a:endParaRPr sz="1400"/>
          </a:p>
        </p:txBody>
      </p:sp>
      <p:pic>
        <p:nvPicPr>
          <p:cNvPr id="535" name="Google Shape;535;p34"/>
          <p:cNvPicPr preferRelativeResize="0"/>
          <p:nvPr/>
        </p:nvPicPr>
        <p:blipFill rotWithShape="1">
          <a:blip r:embed="rId3">
            <a:alphaModFix/>
          </a:blip>
          <a:srcRect b="16971" l="0" r="0" t="0"/>
          <a:stretch/>
        </p:blipFill>
        <p:spPr>
          <a:xfrm>
            <a:off x="1378300" y="1637625"/>
            <a:ext cx="7120549" cy="28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213" y="1644150"/>
            <a:ext cx="3168126" cy="31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98662" y="1758800"/>
            <a:ext cx="3053476" cy="305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5"/>
          <p:cNvSpPr txBox="1"/>
          <p:nvPr/>
        </p:nvSpPr>
        <p:spPr>
          <a:xfrm>
            <a:off x="2263650" y="331225"/>
            <a:ext cx="424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Trabalho manual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Informações sem padrão definido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Comunicação pouco eficiente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475" y="1805875"/>
            <a:ext cx="3337624" cy="33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00" y="1860925"/>
            <a:ext cx="3227525" cy="32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>
            <p:ph idx="2" type="subTitle"/>
          </p:nvPr>
        </p:nvSpPr>
        <p:spPr>
          <a:xfrm>
            <a:off x="339575" y="903875"/>
            <a:ext cx="5707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Perda de bolsas de DTI</a:t>
            </a:r>
            <a:endParaRPr b="1" sz="3600"/>
          </a:p>
        </p:txBody>
      </p:sp>
      <p:sp>
        <p:nvSpPr>
          <p:cNvPr id="550" name="Google Shape;550;p36"/>
          <p:cNvSpPr txBox="1"/>
          <p:nvPr/>
        </p:nvSpPr>
        <p:spPr>
          <a:xfrm>
            <a:off x="922575" y="714725"/>
            <a:ext cx="426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das principais consequências é 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idx="1" type="subTitle"/>
          </p:nvPr>
        </p:nvSpPr>
        <p:spPr>
          <a:xfrm>
            <a:off x="637050" y="414625"/>
            <a:ext cx="7869900" cy="4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Orçamento não utilizado / Orçamento solicitado (por mês) 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R$10.311,38 / R$ 57.391,00 </a:t>
            </a:r>
            <a:r>
              <a:rPr b="1" lang="en" sz="3600"/>
              <a:t>= 17,96% </a:t>
            </a:r>
            <a:endParaRPr b="1"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Número de bolsas utilizadas / Número total de bolsas disponíveis 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73 / 91 =</a:t>
            </a:r>
            <a:r>
              <a:rPr b="1" lang="en" sz="3600"/>
              <a:t> 80,21%</a:t>
            </a:r>
            <a:endParaRPr b="1"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Frequências enviadas / Número total de Bolsistas ativos 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73 / 73 =</a:t>
            </a:r>
            <a:r>
              <a:rPr b="1" lang="en" sz="3600"/>
              <a:t> 100% </a:t>
            </a:r>
            <a:endParaRPr b="1" sz="3600"/>
          </a:p>
        </p:txBody>
      </p:sp>
      <p:sp>
        <p:nvSpPr>
          <p:cNvPr id="556" name="Google Shape;556;p37"/>
          <p:cNvSpPr txBox="1"/>
          <p:nvPr/>
        </p:nvSpPr>
        <p:spPr>
          <a:xfrm>
            <a:off x="3072000" y="4400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(Dados do último mês)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7" name="Google Shape;5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25" y="3614350"/>
            <a:ext cx="1397549" cy="13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7977" y="3614348"/>
            <a:ext cx="1397549" cy="13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>
            <p:ph idx="2" type="subTitle"/>
          </p:nvPr>
        </p:nvSpPr>
        <p:spPr>
          <a:xfrm>
            <a:off x="3633300" y="712050"/>
            <a:ext cx="18774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Solução</a:t>
            </a:r>
            <a:endParaRPr b="1" sz="3600"/>
          </a:p>
        </p:txBody>
      </p:sp>
      <p:sp>
        <p:nvSpPr>
          <p:cNvPr id="564" name="Google Shape;564;p38"/>
          <p:cNvSpPr txBox="1"/>
          <p:nvPr/>
        </p:nvSpPr>
        <p:spPr>
          <a:xfrm>
            <a:off x="2027400" y="1488650"/>
            <a:ext cx="528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Padronização das informações que envolvem as bolsas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Facilitação da consulta dessas informações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Fim da necessidade da comunicação direta entre CAF e Coordenador Local de Unidade para realizar consultas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400" y="2128900"/>
            <a:ext cx="2855925" cy="28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62212" y="2176950"/>
            <a:ext cx="2759826" cy="27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9"/>
          <p:cNvSpPr txBox="1"/>
          <p:nvPr>
            <p:ph idx="2" type="subTitle"/>
          </p:nvPr>
        </p:nvSpPr>
        <p:spPr>
          <a:xfrm>
            <a:off x="1801950" y="758900"/>
            <a:ext cx="5540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Ativação do módulo de bolsas do SIPAC</a:t>
            </a:r>
            <a:endParaRPr b="1" sz="3600"/>
          </a:p>
        </p:txBody>
      </p:sp>
      <p:sp>
        <p:nvSpPr>
          <p:cNvPr id="572" name="Google Shape;572;p39"/>
          <p:cNvSpPr txBox="1"/>
          <p:nvPr/>
        </p:nvSpPr>
        <p:spPr>
          <a:xfrm>
            <a:off x="3633300" y="2167675"/>
            <a:ext cx="187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Cotas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Bolsistas 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Frequência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/>
          <p:nvPr>
            <p:ph idx="2" type="subTitle"/>
          </p:nvPr>
        </p:nvSpPr>
        <p:spPr>
          <a:xfrm>
            <a:off x="3633313" y="302900"/>
            <a:ext cx="18774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Cotas</a:t>
            </a:r>
            <a:endParaRPr b="1" sz="3600"/>
          </a:p>
        </p:txBody>
      </p:sp>
      <p:pic>
        <p:nvPicPr>
          <p:cNvPr id="578" name="Google Shape;5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069200"/>
            <a:ext cx="7443976" cy="52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/>
          <p:nvPr>
            <p:ph idx="2" type="subTitle"/>
          </p:nvPr>
        </p:nvSpPr>
        <p:spPr>
          <a:xfrm>
            <a:off x="3633313" y="302900"/>
            <a:ext cx="18774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Cotas</a:t>
            </a:r>
            <a:endParaRPr b="1" sz="3600"/>
          </a:p>
        </p:txBody>
      </p:sp>
      <p:pic>
        <p:nvPicPr>
          <p:cNvPr id="584" name="Google Shape;5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63" y="984200"/>
            <a:ext cx="7437476" cy="528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>
            <p:ph idx="2" type="subTitle"/>
          </p:nvPr>
        </p:nvSpPr>
        <p:spPr>
          <a:xfrm>
            <a:off x="3485700" y="390950"/>
            <a:ext cx="2172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Bolsistas</a:t>
            </a:r>
            <a:endParaRPr b="1" sz="3600"/>
          </a:p>
        </p:txBody>
      </p:sp>
      <p:pic>
        <p:nvPicPr>
          <p:cNvPr id="590" name="Google Shape;5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99" y="1254025"/>
            <a:ext cx="7992248" cy="56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5"/>
          <p:cNvPicPr preferRelativeResize="0"/>
          <p:nvPr/>
        </p:nvPicPr>
        <p:blipFill rotWithShape="1">
          <a:blip r:embed="rId3">
            <a:alphaModFix/>
          </a:blip>
          <a:srcRect b="0" l="0" r="44102" t="0"/>
          <a:stretch/>
        </p:blipFill>
        <p:spPr>
          <a:xfrm flipH="1">
            <a:off x="6618343" y="625024"/>
            <a:ext cx="2525650" cy="45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5"/>
          <p:cNvPicPr preferRelativeResize="0"/>
          <p:nvPr/>
        </p:nvPicPr>
        <p:blipFill rotWithShape="1">
          <a:blip r:embed="rId4">
            <a:alphaModFix/>
          </a:blip>
          <a:srcRect b="0" l="0" r="39102" t="0"/>
          <a:stretch/>
        </p:blipFill>
        <p:spPr>
          <a:xfrm>
            <a:off x="0" y="327100"/>
            <a:ext cx="2933029" cy="48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5"/>
          <p:cNvSpPr txBox="1"/>
          <p:nvPr>
            <p:ph idx="2" type="subTitle"/>
          </p:nvPr>
        </p:nvSpPr>
        <p:spPr>
          <a:xfrm>
            <a:off x="2008700" y="1764525"/>
            <a:ext cx="1659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Lucas</a:t>
            </a:r>
            <a:endParaRPr sz="3600"/>
          </a:p>
        </p:txBody>
      </p:sp>
      <p:sp>
        <p:nvSpPr>
          <p:cNvPr id="461" name="Google Shape;461;p25"/>
          <p:cNvSpPr txBox="1"/>
          <p:nvPr/>
        </p:nvSpPr>
        <p:spPr>
          <a:xfrm>
            <a:off x="2008700" y="2335100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 Local de Unidade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25"/>
          <p:cNvSpPr txBox="1"/>
          <p:nvPr>
            <p:ph idx="2" type="subTitle"/>
          </p:nvPr>
        </p:nvSpPr>
        <p:spPr>
          <a:xfrm>
            <a:off x="4801500" y="1784200"/>
            <a:ext cx="2443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Margarete</a:t>
            </a:r>
            <a:endParaRPr sz="3600"/>
          </a:p>
        </p:txBody>
      </p:sp>
      <p:sp>
        <p:nvSpPr>
          <p:cNvPr id="463" name="Google Shape;463;p25"/>
          <p:cNvSpPr txBox="1"/>
          <p:nvPr/>
        </p:nvSpPr>
        <p:spPr>
          <a:xfrm>
            <a:off x="4572000" y="2343500"/>
            <a:ext cx="26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Coordenadora administrativo-financeira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25"/>
          <p:cNvSpPr txBox="1"/>
          <p:nvPr>
            <p:ph idx="2" type="subTitle"/>
          </p:nvPr>
        </p:nvSpPr>
        <p:spPr>
          <a:xfrm>
            <a:off x="3105450" y="520000"/>
            <a:ext cx="2933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Conheçam…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3"/>
          <p:cNvSpPr txBox="1"/>
          <p:nvPr>
            <p:ph idx="2" type="subTitle"/>
          </p:nvPr>
        </p:nvSpPr>
        <p:spPr>
          <a:xfrm>
            <a:off x="3437400" y="262350"/>
            <a:ext cx="2269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Bolsistas</a:t>
            </a:r>
            <a:endParaRPr b="1" sz="3600"/>
          </a:p>
        </p:txBody>
      </p:sp>
      <p:pic>
        <p:nvPicPr>
          <p:cNvPr id="596" name="Google Shape;5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61" y="1107325"/>
            <a:ext cx="6768276" cy="48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idx="2" type="subTitle"/>
          </p:nvPr>
        </p:nvSpPr>
        <p:spPr>
          <a:xfrm>
            <a:off x="2228100" y="361350"/>
            <a:ext cx="4687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Bolsistas/Pagamento</a:t>
            </a:r>
            <a:endParaRPr b="1" sz="3600"/>
          </a:p>
        </p:txBody>
      </p:sp>
      <p:pic>
        <p:nvPicPr>
          <p:cNvPr id="602" name="Google Shape;6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000" y="1151600"/>
            <a:ext cx="6322002" cy="449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5"/>
          <p:cNvSpPr txBox="1"/>
          <p:nvPr>
            <p:ph idx="2" type="subTitle"/>
          </p:nvPr>
        </p:nvSpPr>
        <p:spPr>
          <a:xfrm>
            <a:off x="2228100" y="361350"/>
            <a:ext cx="4687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Frequência</a:t>
            </a:r>
            <a:endParaRPr b="1" sz="3600"/>
          </a:p>
        </p:txBody>
      </p:sp>
      <p:pic>
        <p:nvPicPr>
          <p:cNvPr id="608" name="Google Shape;6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75" y="1042650"/>
            <a:ext cx="7842427" cy="55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6"/>
          <p:cNvSpPr txBox="1"/>
          <p:nvPr>
            <p:ph idx="2" type="subTitle"/>
          </p:nvPr>
        </p:nvSpPr>
        <p:spPr>
          <a:xfrm>
            <a:off x="2228100" y="361350"/>
            <a:ext cx="4687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Frequência</a:t>
            </a:r>
            <a:endParaRPr b="1" sz="3600"/>
          </a:p>
        </p:txBody>
      </p:sp>
      <p:pic>
        <p:nvPicPr>
          <p:cNvPr id="614" name="Google Shape;6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50" y="1174475"/>
            <a:ext cx="7456676" cy="530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 txBox="1"/>
          <p:nvPr>
            <p:ph idx="2" type="subTitle"/>
          </p:nvPr>
        </p:nvSpPr>
        <p:spPr>
          <a:xfrm>
            <a:off x="2228100" y="361350"/>
            <a:ext cx="4687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Frequência</a:t>
            </a:r>
            <a:endParaRPr b="1" sz="3600"/>
          </a:p>
        </p:txBody>
      </p:sp>
      <p:pic>
        <p:nvPicPr>
          <p:cNvPr id="620" name="Google Shape;6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88" y="1042650"/>
            <a:ext cx="723481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8"/>
          <p:cNvSpPr txBox="1"/>
          <p:nvPr>
            <p:ph idx="2" type="subTitle"/>
          </p:nvPr>
        </p:nvSpPr>
        <p:spPr>
          <a:xfrm>
            <a:off x="574975" y="393875"/>
            <a:ext cx="2803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Como será…</a:t>
            </a:r>
            <a:endParaRPr sz="3600"/>
          </a:p>
        </p:txBody>
      </p:sp>
      <p:pic>
        <p:nvPicPr>
          <p:cNvPr id="626" name="Google Shape;626;p48"/>
          <p:cNvPicPr preferRelativeResize="0"/>
          <p:nvPr/>
        </p:nvPicPr>
        <p:blipFill rotWithShape="1">
          <a:blip r:embed="rId3">
            <a:alphaModFix/>
          </a:blip>
          <a:srcRect b="14732" l="0" r="0" t="1557"/>
          <a:stretch/>
        </p:blipFill>
        <p:spPr>
          <a:xfrm>
            <a:off x="847250" y="1336614"/>
            <a:ext cx="7449501" cy="374666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8"/>
          <p:cNvSpPr txBox="1"/>
          <p:nvPr>
            <p:ph idx="2" type="subTitle"/>
          </p:nvPr>
        </p:nvSpPr>
        <p:spPr>
          <a:xfrm>
            <a:off x="6534775" y="943025"/>
            <a:ext cx="1924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Criação de cota/bolsa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idx="2" type="subTitle"/>
          </p:nvPr>
        </p:nvSpPr>
        <p:spPr>
          <a:xfrm>
            <a:off x="723900" y="714625"/>
            <a:ext cx="28032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Como será…</a:t>
            </a:r>
            <a:endParaRPr sz="3600"/>
          </a:p>
        </p:txBody>
      </p:sp>
      <p:pic>
        <p:nvPicPr>
          <p:cNvPr id="633" name="Google Shape;633;p49"/>
          <p:cNvPicPr preferRelativeResize="0"/>
          <p:nvPr/>
        </p:nvPicPr>
        <p:blipFill rotWithShape="1">
          <a:blip r:embed="rId3">
            <a:alphaModFix/>
          </a:blip>
          <a:srcRect b="17218" l="0" r="0" t="0"/>
          <a:stretch/>
        </p:blipFill>
        <p:spPr>
          <a:xfrm>
            <a:off x="152400" y="1548325"/>
            <a:ext cx="8839199" cy="2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9"/>
          <p:cNvSpPr txBox="1"/>
          <p:nvPr>
            <p:ph idx="2" type="subTitle"/>
          </p:nvPr>
        </p:nvSpPr>
        <p:spPr>
          <a:xfrm>
            <a:off x="7031550" y="1225125"/>
            <a:ext cx="1924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Análise de frequências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0"/>
          <p:cNvSpPr txBox="1"/>
          <p:nvPr/>
        </p:nvSpPr>
        <p:spPr>
          <a:xfrm>
            <a:off x="2069400" y="1463550"/>
            <a:ext cx="500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Facilitação da gestão de informação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Evitação da perda de bolsas por desuso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Maior autonomia dos coordenadores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0" name="Google Shape;640;p50"/>
          <p:cNvSpPr txBox="1"/>
          <p:nvPr>
            <p:ph idx="2" type="subTitle"/>
          </p:nvPr>
        </p:nvSpPr>
        <p:spPr>
          <a:xfrm>
            <a:off x="2750700" y="782250"/>
            <a:ext cx="3642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Valor da solução</a:t>
            </a:r>
            <a:endParaRPr b="1" sz="3600"/>
          </a:p>
        </p:txBody>
      </p:sp>
      <p:pic>
        <p:nvPicPr>
          <p:cNvPr id="641" name="Google Shape;6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62" y="2662475"/>
            <a:ext cx="2481025" cy="2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900" y="2662475"/>
            <a:ext cx="2481025" cy="2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1"/>
          <p:cNvSpPr txBox="1"/>
          <p:nvPr/>
        </p:nvSpPr>
        <p:spPr>
          <a:xfrm>
            <a:off x="2570700" y="1440650"/>
            <a:ext cx="400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Excelência Operacional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Melhor tomada de decisões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Sobrevivência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Novos produtos, serviços e modelos de negócio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8" name="Google Shape;648;p51"/>
          <p:cNvSpPr txBox="1"/>
          <p:nvPr>
            <p:ph idx="2" type="subTitle"/>
          </p:nvPr>
        </p:nvSpPr>
        <p:spPr>
          <a:xfrm>
            <a:off x="2750700" y="493300"/>
            <a:ext cx="36426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Valor da solução </a:t>
            </a:r>
            <a:endParaRPr b="1" sz="3600"/>
          </a:p>
        </p:txBody>
      </p:sp>
      <p:sp>
        <p:nvSpPr>
          <p:cNvPr id="649" name="Google Shape;649;p51"/>
          <p:cNvSpPr txBox="1"/>
          <p:nvPr/>
        </p:nvSpPr>
        <p:spPr>
          <a:xfrm>
            <a:off x="3072000" y="97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(Segundo Laudon)</a:t>
            </a:r>
            <a:endParaRPr/>
          </a:p>
        </p:txBody>
      </p:sp>
      <p:pic>
        <p:nvPicPr>
          <p:cNvPr id="650" name="Google Shape;6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675" y="2571750"/>
            <a:ext cx="2503301" cy="25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1275" y="2444926"/>
            <a:ext cx="2602950" cy="26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idx="2" type="subTitle"/>
          </p:nvPr>
        </p:nvSpPr>
        <p:spPr>
          <a:xfrm>
            <a:off x="1072350" y="746425"/>
            <a:ext cx="6999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Desenvolvimento da solução</a:t>
            </a:r>
            <a:endParaRPr b="1" sz="3600"/>
          </a:p>
        </p:txBody>
      </p:sp>
      <p:sp>
        <p:nvSpPr>
          <p:cNvPr id="657" name="Google Shape;657;p52"/>
          <p:cNvSpPr txBox="1"/>
          <p:nvPr/>
        </p:nvSpPr>
        <p:spPr>
          <a:xfrm>
            <a:off x="1816325" y="2017275"/>
            <a:ext cx="33540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Delivery Lead 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(R$ 1.000)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Senior Dev 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(R$ 1.000)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</a:t>
            </a: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Devs </a:t>
            </a: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(R$ 1.000)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5698800" y="2364900"/>
            <a:ext cx="321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1246h</a:t>
            </a: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- 63 dias úteis</a:t>
            </a:r>
            <a:endParaRPr/>
          </a:p>
        </p:txBody>
      </p:sp>
      <p:pic>
        <p:nvPicPr>
          <p:cNvPr id="659" name="Google Shape;659;p52"/>
          <p:cNvPicPr preferRelativeResize="0"/>
          <p:nvPr/>
        </p:nvPicPr>
        <p:blipFill rotWithShape="1">
          <a:blip r:embed="rId3">
            <a:alphaModFix/>
          </a:blip>
          <a:srcRect b="0" l="13040" r="18686" t="40087"/>
          <a:stretch/>
        </p:blipFill>
        <p:spPr>
          <a:xfrm flipH="1">
            <a:off x="6791125" y="3091975"/>
            <a:ext cx="2231100" cy="2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 rotWithShape="1">
          <a:blip r:embed="rId4">
            <a:alphaModFix/>
          </a:blip>
          <a:srcRect b="27504" l="0" r="0" t="0"/>
          <a:stretch/>
        </p:blipFill>
        <p:spPr>
          <a:xfrm>
            <a:off x="-562275" y="2943375"/>
            <a:ext cx="3116099" cy="22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2"/>
          <p:cNvSpPr txBox="1"/>
          <p:nvPr/>
        </p:nvSpPr>
        <p:spPr>
          <a:xfrm>
            <a:off x="3072000" y="125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(Custos)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25" y="1786750"/>
            <a:ext cx="3215149" cy="3215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6"/>
          <p:cNvSpPr txBox="1"/>
          <p:nvPr>
            <p:ph idx="2" type="subTitle"/>
          </p:nvPr>
        </p:nvSpPr>
        <p:spPr>
          <a:xfrm>
            <a:off x="643775" y="542925"/>
            <a:ext cx="24240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Lucas</a:t>
            </a:r>
            <a:endParaRPr sz="3600"/>
          </a:p>
        </p:txBody>
      </p:sp>
      <p:sp>
        <p:nvSpPr>
          <p:cNvPr id="471" name="Google Shape;471;p26"/>
          <p:cNvSpPr txBox="1"/>
          <p:nvPr/>
        </p:nvSpPr>
        <p:spPr>
          <a:xfrm>
            <a:off x="643775" y="1113500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 Local de Unidade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4503200" y="608625"/>
            <a:ext cx="3794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Gerencia equipes do STI Labs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Realiza o processo seletivo dos bolsistas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Solicita novas cotas ao CAF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Envia a frequência de seus bolsistas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Garante que as cotas disponibilizadas estão ativas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/>
          <p:nvPr>
            <p:ph idx="2" type="subTitle"/>
          </p:nvPr>
        </p:nvSpPr>
        <p:spPr>
          <a:xfrm>
            <a:off x="1072350" y="746425"/>
            <a:ext cx="6999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Desenvolvimento da solução</a:t>
            </a:r>
            <a:endParaRPr b="1" sz="3600"/>
          </a:p>
        </p:txBody>
      </p:sp>
      <p:sp>
        <p:nvSpPr>
          <p:cNvPr id="667" name="Google Shape;667;p53"/>
          <p:cNvSpPr txBox="1"/>
          <p:nvPr/>
        </p:nvSpPr>
        <p:spPr>
          <a:xfrm>
            <a:off x="2383500" y="1822975"/>
            <a:ext cx="4377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Estruturação do projeto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Desenvolvimento das funcionalidades de cotas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Desenvolvimento das funcionalidades de bolsas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8" name="Google Shape;668;p53"/>
          <p:cNvSpPr txBox="1"/>
          <p:nvPr/>
        </p:nvSpPr>
        <p:spPr>
          <a:xfrm>
            <a:off x="3072000" y="125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(Etapas cronograma)</a:t>
            </a:r>
            <a:endParaRPr/>
          </a:p>
        </p:txBody>
      </p:sp>
      <p:pic>
        <p:nvPicPr>
          <p:cNvPr id="669" name="Google Shape;6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3240425"/>
            <a:ext cx="1967350" cy="19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"/>
          <p:cNvSpPr txBox="1"/>
          <p:nvPr>
            <p:ph idx="2" type="subTitle"/>
          </p:nvPr>
        </p:nvSpPr>
        <p:spPr>
          <a:xfrm>
            <a:off x="1072350" y="746425"/>
            <a:ext cx="6999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Desenvolvimento da solução</a:t>
            </a:r>
            <a:endParaRPr b="1" sz="3600"/>
          </a:p>
        </p:txBody>
      </p:sp>
      <p:sp>
        <p:nvSpPr>
          <p:cNvPr id="675" name="Google Shape;675;p54"/>
          <p:cNvSpPr txBox="1"/>
          <p:nvPr/>
        </p:nvSpPr>
        <p:spPr>
          <a:xfrm>
            <a:off x="1883850" y="1834400"/>
            <a:ext cx="5376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Kanban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Scrum: planning, review e dailies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Método de Planning Poker adaptado para horas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Google Shape;676;p54"/>
          <p:cNvSpPr txBox="1"/>
          <p:nvPr/>
        </p:nvSpPr>
        <p:spPr>
          <a:xfrm>
            <a:off x="3072000" y="125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(Metodologias)</a:t>
            </a:r>
            <a:endParaRPr/>
          </a:p>
        </p:txBody>
      </p:sp>
      <p:pic>
        <p:nvPicPr>
          <p:cNvPr id="677" name="Google Shape;6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497" y="4006041"/>
            <a:ext cx="365701" cy="3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349" y="3958751"/>
            <a:ext cx="460278" cy="4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712" y="4006025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7727" y="3988799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1450" y="4006050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 txBox="1"/>
          <p:nvPr>
            <p:ph idx="2" type="subTitle"/>
          </p:nvPr>
        </p:nvSpPr>
        <p:spPr>
          <a:xfrm>
            <a:off x="1072350" y="746425"/>
            <a:ext cx="6999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Desenvolvimento da solução</a:t>
            </a:r>
            <a:endParaRPr b="1" sz="3600"/>
          </a:p>
        </p:txBody>
      </p:sp>
      <p:sp>
        <p:nvSpPr>
          <p:cNvPr id="687" name="Google Shape;687;p55"/>
          <p:cNvSpPr txBox="1"/>
          <p:nvPr/>
        </p:nvSpPr>
        <p:spPr>
          <a:xfrm>
            <a:off x="1883850" y="1834400"/>
            <a:ext cx="5376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 de lint para garantir seguir o padrão já estabelecido no projeto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Testes automatizados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Envolvimento dos stakeholders nas fases de implementação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8" name="Google Shape;688;p55"/>
          <p:cNvSpPr txBox="1"/>
          <p:nvPr/>
        </p:nvSpPr>
        <p:spPr>
          <a:xfrm>
            <a:off x="3072000" y="125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(Qualidade)</a:t>
            </a:r>
            <a:endParaRPr/>
          </a:p>
        </p:txBody>
      </p:sp>
      <p:pic>
        <p:nvPicPr>
          <p:cNvPr id="689" name="Google Shape;6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0775"/>
            <a:ext cx="2185800" cy="21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"/>
          <p:cNvSpPr txBox="1"/>
          <p:nvPr>
            <p:ph idx="2" type="subTitle"/>
          </p:nvPr>
        </p:nvSpPr>
        <p:spPr>
          <a:xfrm>
            <a:off x="1072350" y="746425"/>
            <a:ext cx="69993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Riscos</a:t>
            </a:r>
            <a:endParaRPr b="1" sz="3600"/>
          </a:p>
        </p:txBody>
      </p:sp>
      <p:sp>
        <p:nvSpPr>
          <p:cNvPr id="695" name="Google Shape;695;p56"/>
          <p:cNvSpPr txBox="1"/>
          <p:nvPr/>
        </p:nvSpPr>
        <p:spPr>
          <a:xfrm>
            <a:off x="1211100" y="1857275"/>
            <a:ext cx="672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ativação do módulo de bolsas no SIPAC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Indisponibilidade de desenvolvedores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ource Sans Pro"/>
              <a:buChar char="●"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Demora de adesão do novo módulo pelo CAF e/ou coordenador local de unidade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6" name="Google Shape;6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29451" y="2780599"/>
            <a:ext cx="2374800" cy="23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/>
        </p:nvSpPr>
        <p:spPr>
          <a:xfrm>
            <a:off x="122100" y="302850"/>
            <a:ext cx="88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PLANEJADO          X          REALIZADO</a:t>
            </a:r>
            <a:endParaRPr/>
          </a:p>
        </p:txBody>
      </p:sp>
      <p:sp>
        <p:nvSpPr>
          <p:cNvPr id="702" name="Google Shape;702;p57"/>
          <p:cNvSpPr txBox="1"/>
          <p:nvPr/>
        </p:nvSpPr>
        <p:spPr>
          <a:xfrm>
            <a:off x="452575" y="1370400"/>
            <a:ext cx="37941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Identificar e entrevistar os stakeholders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Reuniões frequentes com todos os stakeholders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Definir encontros entre a equipe e com o cliente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Processo de design thinking para entendimento do problema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Definição do escopo da solução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Protótipo da solução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5278825" y="1370400"/>
            <a:ext cx="37941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Identificação e entrevistas com os stakeholders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Contato esporádico com os stakeholders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Definição encontros entre a equipe e com o cliente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Processo de design thinking para entendimento do problema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Definição e modificação do escopo da solução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Protótipo da solução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8"/>
          <p:cNvSpPr txBox="1"/>
          <p:nvPr/>
        </p:nvSpPr>
        <p:spPr>
          <a:xfrm>
            <a:off x="122100" y="390525"/>
            <a:ext cx="889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Artefatos</a:t>
            </a:r>
            <a:endParaRPr/>
          </a:p>
        </p:txBody>
      </p:sp>
      <p:sp>
        <p:nvSpPr>
          <p:cNvPr id="709" name="Google Shape;709;p58"/>
          <p:cNvSpPr txBox="1"/>
          <p:nvPr/>
        </p:nvSpPr>
        <p:spPr>
          <a:xfrm>
            <a:off x="1265850" y="1275250"/>
            <a:ext cx="66123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Protótipo de alta fidelidade (Figma)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Kanban com atividades realizadas (Trello)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Documentação do processo de Design thinking (Miro)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Documentações de gerenciamento de projeto (Github)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Documento de ativação do setor de bolsas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FCS &amp; Gestão de Stakeholders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Estratégias de Implantação e Melhorias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Análise de GAPs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Valores de Negócio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BPMN As Is e To be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9"/>
          <p:cNvSpPr txBox="1"/>
          <p:nvPr>
            <p:ph type="title"/>
          </p:nvPr>
        </p:nvSpPr>
        <p:spPr>
          <a:xfrm>
            <a:off x="2950950" y="576025"/>
            <a:ext cx="324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75" y="1389100"/>
            <a:ext cx="7151442" cy="389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0"/>
          <p:cNvSpPr txBox="1"/>
          <p:nvPr>
            <p:ph type="title"/>
          </p:nvPr>
        </p:nvSpPr>
        <p:spPr>
          <a:xfrm>
            <a:off x="2950950" y="576025"/>
            <a:ext cx="3242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21" name="Google Shape;721;p60"/>
          <p:cNvSpPr txBox="1"/>
          <p:nvPr>
            <p:ph idx="4294967295" type="subTitle"/>
          </p:nvPr>
        </p:nvSpPr>
        <p:spPr>
          <a:xfrm>
            <a:off x="3373625" y="1959000"/>
            <a:ext cx="1193400" cy="2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rPr>
              <a:t>KANBAN</a:t>
            </a:r>
            <a:endParaRPr sz="1400">
              <a:solidFill>
                <a:schemeClr val="accent5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22" name="Google Shape;722;p60"/>
          <p:cNvSpPr txBox="1"/>
          <p:nvPr>
            <p:ph idx="3" type="subTitle"/>
          </p:nvPr>
        </p:nvSpPr>
        <p:spPr>
          <a:xfrm>
            <a:off x="4325850" y="1959000"/>
            <a:ext cx="144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</a:rPr>
              <a:t>DESIGN THINKING</a:t>
            </a:r>
            <a:endParaRPr sz="1400">
              <a:solidFill>
                <a:schemeClr val="accent2"/>
              </a:solidFill>
            </a:endParaRPr>
          </a:p>
        </p:txBody>
      </p:sp>
      <p:pic>
        <p:nvPicPr>
          <p:cNvPr id="723" name="Google Shape;723;p60"/>
          <p:cNvPicPr preferRelativeResize="0"/>
          <p:nvPr/>
        </p:nvPicPr>
        <p:blipFill rotWithShape="1">
          <a:blip r:embed="rId3">
            <a:alphaModFix/>
          </a:blip>
          <a:srcRect b="19534" l="22819" r="22639" t="19209"/>
          <a:stretch/>
        </p:blipFill>
        <p:spPr>
          <a:xfrm>
            <a:off x="4654776" y="1067333"/>
            <a:ext cx="771386" cy="86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454" y="1163346"/>
            <a:ext cx="695777" cy="69577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0"/>
          <p:cNvSpPr txBox="1"/>
          <p:nvPr>
            <p:ph type="title"/>
          </p:nvPr>
        </p:nvSpPr>
        <p:spPr>
          <a:xfrm>
            <a:off x="627000" y="3001588"/>
            <a:ext cx="343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COMUNICAÇÃO</a:t>
            </a:r>
            <a:endParaRPr/>
          </a:p>
        </p:txBody>
      </p:sp>
      <p:sp>
        <p:nvSpPr>
          <p:cNvPr id="726" name="Google Shape;726;p60"/>
          <p:cNvSpPr txBox="1"/>
          <p:nvPr>
            <p:ph idx="4294967295" type="subTitle"/>
          </p:nvPr>
        </p:nvSpPr>
        <p:spPr>
          <a:xfrm>
            <a:off x="901025" y="3479525"/>
            <a:ext cx="12618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CLIENTE</a:t>
            </a:r>
            <a:endParaRPr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27" name="Google Shape;727;p60"/>
          <p:cNvSpPr txBox="1"/>
          <p:nvPr>
            <p:ph idx="3" type="subTitle"/>
          </p:nvPr>
        </p:nvSpPr>
        <p:spPr>
          <a:xfrm>
            <a:off x="2550248" y="3479525"/>
            <a:ext cx="10977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EQUIPE</a:t>
            </a:r>
            <a:endParaRPr/>
          </a:p>
        </p:txBody>
      </p:sp>
      <p:sp>
        <p:nvSpPr>
          <p:cNvPr id="728" name="Google Shape;728;p60"/>
          <p:cNvSpPr/>
          <p:nvPr/>
        </p:nvSpPr>
        <p:spPr>
          <a:xfrm rot="-5400000">
            <a:off x="1533237" y="3452676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0"/>
          <p:cNvSpPr/>
          <p:nvPr/>
        </p:nvSpPr>
        <p:spPr>
          <a:xfrm rot="-5400000">
            <a:off x="3085836" y="3452676"/>
            <a:ext cx="26525" cy="933599"/>
          </a:xfrm>
          <a:custGeom>
            <a:rect b="b" l="l" r="r" t="t"/>
            <a:pathLst>
              <a:path extrusionOk="0" h="31989" w="1061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250" y="4044200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800" y="4044200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513" y="404543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4487" y="404543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6350" y="4044200"/>
            <a:ext cx="424026" cy="4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8637" y="4074600"/>
            <a:ext cx="365700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0"/>
          <p:cNvSpPr txBox="1"/>
          <p:nvPr>
            <p:ph type="title"/>
          </p:nvPr>
        </p:nvSpPr>
        <p:spPr>
          <a:xfrm>
            <a:off x="4585100" y="3001588"/>
            <a:ext cx="4176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DOCUMENTAÇÃO</a:t>
            </a:r>
            <a:endParaRPr/>
          </a:p>
        </p:txBody>
      </p:sp>
      <p:sp>
        <p:nvSpPr>
          <p:cNvPr id="737" name="Google Shape;737;p60"/>
          <p:cNvSpPr txBox="1"/>
          <p:nvPr>
            <p:ph idx="4294967295" type="subTitle"/>
          </p:nvPr>
        </p:nvSpPr>
        <p:spPr>
          <a:xfrm>
            <a:off x="6261512" y="4177675"/>
            <a:ext cx="749400" cy="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MIRO</a:t>
            </a:r>
            <a:endParaRPr sz="14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738" name="Google Shape;738;p60"/>
          <p:cNvSpPr txBox="1"/>
          <p:nvPr>
            <p:ph idx="3" type="subTitle"/>
          </p:nvPr>
        </p:nvSpPr>
        <p:spPr>
          <a:xfrm>
            <a:off x="7224907" y="4177675"/>
            <a:ext cx="1068900" cy="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GITHUB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739" name="Google Shape;739;p60"/>
          <p:cNvPicPr preferRelativeResize="0"/>
          <p:nvPr/>
        </p:nvPicPr>
        <p:blipFill rotWithShape="1">
          <a:blip r:embed="rId3">
            <a:alphaModFix/>
          </a:blip>
          <a:srcRect b="19534" l="17499" r="20023" t="19209"/>
          <a:stretch/>
        </p:blipFill>
        <p:spPr>
          <a:xfrm>
            <a:off x="6286875" y="3492700"/>
            <a:ext cx="698673" cy="68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61281" y="3537121"/>
            <a:ext cx="596123" cy="59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58788" y="3503700"/>
            <a:ext cx="596125" cy="5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/>
          <p:nvPr>
            <p:ph idx="3" type="subTitle"/>
          </p:nvPr>
        </p:nvSpPr>
        <p:spPr>
          <a:xfrm>
            <a:off x="5022407" y="4166663"/>
            <a:ext cx="1068900" cy="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5"/>
                </a:solidFill>
              </a:rPr>
              <a:t>FIGMA</a:t>
            </a:r>
            <a:endParaRPr sz="1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1"/>
          <p:cNvSpPr txBox="1"/>
          <p:nvPr>
            <p:ph type="title"/>
          </p:nvPr>
        </p:nvSpPr>
        <p:spPr>
          <a:xfrm>
            <a:off x="2683050" y="542925"/>
            <a:ext cx="3777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Lições aprendidas</a:t>
            </a:r>
            <a:endParaRPr/>
          </a:p>
        </p:txBody>
      </p:sp>
      <p:sp>
        <p:nvSpPr>
          <p:cNvPr id="748" name="Google Shape;748;p61"/>
          <p:cNvSpPr txBox="1"/>
          <p:nvPr>
            <p:ph type="title"/>
          </p:nvPr>
        </p:nvSpPr>
        <p:spPr>
          <a:xfrm>
            <a:off x="977550" y="1494650"/>
            <a:ext cx="71889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Importância de um bom mapeamento de stakeholders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Importância  da d</a:t>
            </a:r>
            <a:r>
              <a:rPr lang="en" sz="1800"/>
              <a:t>efinição clara e objetiva de um escopo tangível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Importância</a:t>
            </a:r>
            <a:r>
              <a:rPr lang="en" sz="1800"/>
              <a:t> de entender bem o contexto onde a solução estará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Importância do e</a:t>
            </a:r>
            <a:r>
              <a:rPr lang="en" sz="1800"/>
              <a:t>ntendimento claro das ferramentas disponíveis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2"/>
          <p:cNvSpPr txBox="1"/>
          <p:nvPr>
            <p:ph type="title"/>
          </p:nvPr>
        </p:nvSpPr>
        <p:spPr>
          <a:xfrm>
            <a:off x="2466150" y="542925"/>
            <a:ext cx="421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Sugestões de melhoria</a:t>
            </a:r>
            <a:endParaRPr/>
          </a:p>
        </p:txBody>
      </p:sp>
      <p:sp>
        <p:nvSpPr>
          <p:cNvPr id="754" name="Google Shape;754;p62"/>
          <p:cNvSpPr txBox="1"/>
          <p:nvPr>
            <p:ph type="title"/>
          </p:nvPr>
        </p:nvSpPr>
        <p:spPr>
          <a:xfrm>
            <a:off x="857400" y="1784875"/>
            <a:ext cx="74292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Adaptar a solução para outras coordenações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Adaptar a solução para outros tipos de bolsa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Melhorar a interface do SIPAC para ser mais amigável ao usuário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/>
        </p:nvSpPr>
        <p:spPr>
          <a:xfrm>
            <a:off x="829275" y="721575"/>
            <a:ext cx="3794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Repassa solicitações de coordenadores para a PROPLAN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Cria cotas a partir da verba disponibilizada pela PROPLAN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Realiza pagamento dos bolsistas ativos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27"/>
          <p:cNvSpPr txBox="1"/>
          <p:nvPr>
            <p:ph idx="2" type="subTitle"/>
          </p:nvPr>
        </p:nvSpPr>
        <p:spPr>
          <a:xfrm>
            <a:off x="6074275" y="721575"/>
            <a:ext cx="2443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Margarete</a:t>
            </a:r>
            <a:endParaRPr sz="3600"/>
          </a:p>
        </p:txBody>
      </p:sp>
      <p:sp>
        <p:nvSpPr>
          <p:cNvPr id="479" name="Google Shape;479;p27"/>
          <p:cNvSpPr txBox="1"/>
          <p:nvPr/>
        </p:nvSpPr>
        <p:spPr>
          <a:xfrm>
            <a:off x="5844775" y="1280875"/>
            <a:ext cx="26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Coordenadora administrativo-financeira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0" name="Google Shape;4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876" y="1479075"/>
            <a:ext cx="3794100" cy="379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3"/>
          <p:cNvSpPr txBox="1"/>
          <p:nvPr>
            <p:ph type="ctrTitle"/>
          </p:nvPr>
        </p:nvSpPr>
        <p:spPr>
          <a:xfrm>
            <a:off x="1347750" y="850225"/>
            <a:ext cx="6448500" cy="22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pic>
        <p:nvPicPr>
          <p:cNvPr id="760" name="Google Shape;7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5" y="2455175"/>
            <a:ext cx="2688325" cy="268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63"/>
          <p:cNvGrpSpPr/>
          <p:nvPr/>
        </p:nvGrpSpPr>
        <p:grpSpPr>
          <a:xfrm>
            <a:off x="1498094" y="1474475"/>
            <a:ext cx="873881" cy="872867"/>
            <a:chOff x="8420100" y="0"/>
            <a:chExt cx="702025" cy="702000"/>
          </a:xfrm>
        </p:grpSpPr>
        <p:sp>
          <p:nvSpPr>
            <p:cNvPr id="762" name="Google Shape;762;p63"/>
            <p:cNvSpPr/>
            <p:nvPr/>
          </p:nvSpPr>
          <p:spPr>
            <a:xfrm>
              <a:off x="8420100" y="0"/>
              <a:ext cx="702025" cy="702000"/>
            </a:xfrm>
            <a:custGeom>
              <a:rect b="b" l="l" r="r" t="t"/>
              <a:pathLst>
                <a:path extrusionOk="0" h="28080" w="28081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8527850" y="107750"/>
              <a:ext cx="486500" cy="486500"/>
            </a:xfrm>
            <a:custGeom>
              <a:rect b="b" l="l" r="r" t="t"/>
              <a:pathLst>
                <a:path extrusionOk="0" h="19460" w="1946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4" name="Google Shape;7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47524" y="2347350"/>
            <a:ext cx="2796151" cy="27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5" y="2455175"/>
            <a:ext cx="2688325" cy="26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350" y="196949"/>
            <a:ext cx="2374800" cy="23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25" y="2882400"/>
            <a:ext cx="2066350" cy="20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835" y="2364500"/>
            <a:ext cx="2649126" cy="26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4"/>
          <p:cNvPicPr preferRelativeResize="0"/>
          <p:nvPr/>
        </p:nvPicPr>
        <p:blipFill rotWithShape="1">
          <a:blip r:embed="rId7">
            <a:alphaModFix/>
          </a:blip>
          <a:srcRect b="0" l="0" r="3558" t="40087"/>
          <a:stretch/>
        </p:blipFill>
        <p:spPr>
          <a:xfrm>
            <a:off x="1688050" y="0"/>
            <a:ext cx="3689400" cy="22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9303" y="351187"/>
            <a:ext cx="2066350" cy="206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7650" y="2655888"/>
            <a:ext cx="2066350" cy="20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5662" y="4437"/>
            <a:ext cx="2759826" cy="27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700" y="2180850"/>
            <a:ext cx="2962650" cy="2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350" y="2571750"/>
            <a:ext cx="2503301" cy="25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21748"/>
            <a:ext cx="2059101" cy="20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8700" y="2388650"/>
            <a:ext cx="2186851" cy="21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5000" y="246950"/>
            <a:ext cx="2255800" cy="2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7400" y="0"/>
            <a:ext cx="2142424" cy="21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1100" y="49525"/>
            <a:ext cx="2339126" cy="233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5"/>
          <p:cNvPicPr preferRelativeResize="0"/>
          <p:nvPr/>
        </p:nvPicPr>
        <p:blipFill rotWithShape="1">
          <a:blip r:embed="rId10">
            <a:alphaModFix/>
          </a:blip>
          <a:srcRect b="0" l="0" r="44102" t="0"/>
          <a:stretch/>
        </p:blipFill>
        <p:spPr>
          <a:xfrm>
            <a:off x="7836525" y="1997550"/>
            <a:ext cx="1307482" cy="233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3637" y="2502750"/>
            <a:ext cx="2503301" cy="25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47149" cy="19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950" y="152400"/>
            <a:ext cx="1947149" cy="19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075" y="-502250"/>
            <a:ext cx="2739149" cy="27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9300" y="2099549"/>
            <a:ext cx="2739149" cy="27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550" y="1984088"/>
            <a:ext cx="2970075" cy="29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6"/>
          <p:cNvPicPr preferRelativeResize="0"/>
          <p:nvPr/>
        </p:nvPicPr>
        <p:blipFill rotWithShape="1">
          <a:blip r:embed="rId8">
            <a:alphaModFix/>
          </a:blip>
          <a:srcRect b="0" l="0" r="39102" t="0"/>
          <a:stretch/>
        </p:blipFill>
        <p:spPr>
          <a:xfrm>
            <a:off x="5394425" y="2352375"/>
            <a:ext cx="1584400" cy="2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9624" y="152400"/>
            <a:ext cx="2001976" cy="20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1225" y="2306776"/>
            <a:ext cx="1860375" cy="1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955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0" y="2021550"/>
            <a:ext cx="3121950" cy="31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400" y="1947637"/>
            <a:ext cx="3269775" cy="32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575" y="152400"/>
            <a:ext cx="2481025" cy="2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68"/>
          <p:cNvPicPr preferRelativeResize="0"/>
          <p:nvPr/>
        </p:nvPicPr>
        <p:blipFill rotWithShape="1">
          <a:blip r:embed="rId3">
            <a:alphaModFix/>
          </a:blip>
          <a:srcRect b="19534" l="22819" r="22639" t="19209"/>
          <a:stretch/>
        </p:blipFill>
        <p:spPr>
          <a:xfrm>
            <a:off x="4150726" y="1926508"/>
            <a:ext cx="771386" cy="86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04" y="2022521"/>
            <a:ext cx="695777" cy="69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788" y="300298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762" y="3002988"/>
            <a:ext cx="424026" cy="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2175" y="3001750"/>
            <a:ext cx="424026" cy="4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6912" y="3032150"/>
            <a:ext cx="3657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58656" y="2061571"/>
            <a:ext cx="596123" cy="59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8"/>
          <p:cNvPicPr preferRelativeResize="0"/>
          <p:nvPr/>
        </p:nvPicPr>
        <p:blipFill rotWithShape="1">
          <a:blip r:embed="rId3">
            <a:alphaModFix/>
          </a:blip>
          <a:srcRect b="1008" l="770" r="415" t="2036"/>
          <a:stretch/>
        </p:blipFill>
        <p:spPr>
          <a:xfrm>
            <a:off x="658425" y="559955"/>
            <a:ext cx="7536150" cy="415685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8"/>
          <p:cNvSpPr/>
          <p:nvPr/>
        </p:nvSpPr>
        <p:spPr>
          <a:xfrm>
            <a:off x="6703037" y="1644015"/>
            <a:ext cx="1252200" cy="130800"/>
          </a:xfrm>
          <a:prstGeom prst="rect">
            <a:avLst/>
          </a:prstGeom>
          <a:noFill/>
          <a:ln cap="flat" cmpd="sng" w="19050">
            <a:solidFill>
              <a:srgbClr val="EBC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8"/>
          <p:cNvSpPr txBox="1"/>
          <p:nvPr/>
        </p:nvSpPr>
        <p:spPr>
          <a:xfrm rot="-5400000">
            <a:off x="6864224" y="1370938"/>
            <a:ext cx="31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EBC0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STI - Superintendência de Tecnologia da Informação</a:t>
            </a:r>
            <a:endParaRPr b="1">
              <a:solidFill>
                <a:srgbClr val="EBC04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9"/>
          <p:cNvPicPr preferRelativeResize="0"/>
          <p:nvPr/>
        </p:nvPicPr>
        <p:blipFill rotWithShape="1">
          <a:blip r:embed="rId3">
            <a:alphaModFix/>
          </a:blip>
          <a:srcRect b="0" l="0" r="5535" t="0"/>
          <a:stretch/>
        </p:blipFill>
        <p:spPr>
          <a:xfrm>
            <a:off x="1669411" y="474800"/>
            <a:ext cx="6287987" cy="440499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/>
          <p:nvPr/>
        </p:nvSpPr>
        <p:spPr>
          <a:xfrm>
            <a:off x="5330472" y="1025620"/>
            <a:ext cx="1428600" cy="614400"/>
          </a:xfrm>
          <a:prstGeom prst="rect">
            <a:avLst/>
          </a:prstGeom>
          <a:noFill/>
          <a:ln cap="flat" cmpd="sng" w="28575">
            <a:solidFill>
              <a:srgbClr val="73A9C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3258313" y="1764714"/>
            <a:ext cx="1428600" cy="614400"/>
          </a:xfrm>
          <a:prstGeom prst="rect">
            <a:avLst/>
          </a:prstGeom>
          <a:noFill/>
          <a:ln cap="flat" cmpd="sng" w="28575">
            <a:solidFill>
              <a:srgbClr val="EBC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 txBox="1"/>
          <p:nvPr/>
        </p:nvSpPr>
        <p:spPr>
          <a:xfrm rot="-5400000">
            <a:off x="2586628" y="1704018"/>
            <a:ext cx="94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EBC0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Lucas</a:t>
            </a:r>
            <a:endParaRPr b="1">
              <a:solidFill>
                <a:srgbClr val="EBC04C"/>
              </a:solidFill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1669411" y="2669345"/>
            <a:ext cx="6288000" cy="2210700"/>
          </a:xfrm>
          <a:prstGeom prst="rect">
            <a:avLst/>
          </a:prstGeom>
          <a:noFill/>
          <a:ln cap="flat" cmpd="sng" w="28575">
            <a:solidFill>
              <a:srgbClr val="73A9C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 txBox="1"/>
          <p:nvPr/>
        </p:nvSpPr>
        <p:spPr>
          <a:xfrm rot="-5400000">
            <a:off x="-100575" y="3247000"/>
            <a:ext cx="300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73A9C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Coordenadores de unidade</a:t>
            </a:r>
            <a:endParaRPr b="1">
              <a:solidFill>
                <a:srgbClr val="73A9C9"/>
              </a:solidFill>
            </a:endParaRPr>
          </a:p>
        </p:txBody>
      </p:sp>
      <p:sp>
        <p:nvSpPr>
          <p:cNvPr id="498" name="Google Shape;498;p29"/>
          <p:cNvSpPr txBox="1"/>
          <p:nvPr/>
        </p:nvSpPr>
        <p:spPr>
          <a:xfrm rot="5400000">
            <a:off x="6350925" y="1269675"/>
            <a:ext cx="12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Margarete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99" name="Google Shape;4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353" y="1447975"/>
            <a:ext cx="94320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200" y="861225"/>
            <a:ext cx="943200" cy="9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/>
          <p:nvPr>
            <p:ph idx="2" type="subTitle"/>
          </p:nvPr>
        </p:nvSpPr>
        <p:spPr>
          <a:xfrm>
            <a:off x="3105450" y="2231100"/>
            <a:ext cx="29331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Problemas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25" y="1322100"/>
            <a:ext cx="3821401" cy="38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1"/>
          <p:cNvSpPr txBox="1"/>
          <p:nvPr>
            <p:ph idx="2" type="subTitle"/>
          </p:nvPr>
        </p:nvSpPr>
        <p:spPr>
          <a:xfrm>
            <a:off x="643775" y="542925"/>
            <a:ext cx="24240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Lucas</a:t>
            </a:r>
            <a:endParaRPr sz="3600"/>
          </a:p>
        </p:txBody>
      </p:sp>
      <p:sp>
        <p:nvSpPr>
          <p:cNvPr id="512" name="Google Shape;512;p31"/>
          <p:cNvSpPr txBox="1"/>
          <p:nvPr/>
        </p:nvSpPr>
        <p:spPr>
          <a:xfrm>
            <a:off x="643775" y="1113500"/>
            <a:ext cx="21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 Local de Unidade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4503200" y="608625"/>
            <a:ext cx="3794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tem acesso a todas as informações necessárias para gerenciar seus bolsistas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Não tem autonomia para cadastro dos bolsistas e vinculá-los a cotas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Precisa solicitar essas atividades a Margarete através de emails, </a:t>
            </a: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trava seu fluxo de trabalho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50" y="1572750"/>
            <a:ext cx="3570751" cy="35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2"/>
          <p:cNvSpPr txBox="1"/>
          <p:nvPr>
            <p:ph idx="2" type="subTitle"/>
          </p:nvPr>
        </p:nvSpPr>
        <p:spPr>
          <a:xfrm>
            <a:off x="6074275" y="721575"/>
            <a:ext cx="2443800" cy="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Margarete</a:t>
            </a:r>
            <a:endParaRPr sz="3600"/>
          </a:p>
        </p:txBody>
      </p:sp>
      <p:sp>
        <p:nvSpPr>
          <p:cNvPr id="520" name="Google Shape;520;p32"/>
          <p:cNvSpPr txBox="1"/>
          <p:nvPr/>
        </p:nvSpPr>
        <p:spPr>
          <a:xfrm>
            <a:off x="5844775" y="1280875"/>
            <a:ext cx="26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Coordenadora administrativo-financeira do STI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Google Shape;521;p32"/>
          <p:cNvSpPr txBox="1"/>
          <p:nvPr/>
        </p:nvSpPr>
        <p:spPr>
          <a:xfrm>
            <a:off x="1050225" y="940200"/>
            <a:ext cx="3794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Também tem seu fluxo de trabalho interrompido para atender os pedidos de coordenadores como Lucas</a:t>
            </a:r>
            <a:b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●"/>
            </a:pPr>
            <a:r>
              <a:rPr lang="en"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Também precisa solicitar informações aos coordenadores, como a frequência dos bolsistas para realizar os pagamentos</a:t>
            </a:r>
            <a:endParaRPr sz="2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